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0" r:id="rId6"/>
    <p:sldId id="267" r:id="rId7"/>
    <p:sldId id="265" r:id="rId8"/>
    <p:sldId id="266" r:id="rId9"/>
    <p:sldId id="268" r:id="rId10"/>
    <p:sldId id="261" r:id="rId11"/>
    <p:sldId id="264" r:id="rId12"/>
    <p:sldId id="262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0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096" autoAdjust="0"/>
  </p:normalViewPr>
  <p:slideViewPr>
    <p:cSldViewPr snapToGrid="0">
      <p:cViewPr varScale="1">
        <p:scale>
          <a:sx n="43" d="100"/>
          <a:sy n="43" d="100"/>
        </p:scale>
        <p:origin x="848" y="4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50D9-8511-4A7E-8B20-9F9A8D34D6F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CD618-C115-4248-B067-136380C4D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03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objectives are:</a:t>
            </a:r>
          </a:p>
          <a:p>
            <a:r>
              <a:rPr lang="en-US" dirty="0"/>
              <a:t>-   Measure a variable against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Draw a graph from data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Interpret graph results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This lab can be expanded:</a:t>
            </a:r>
          </a:p>
          <a:p>
            <a:pPr marL="171450" indent="-171450">
              <a:buFontTx/>
              <a:buChar char="-"/>
            </a:pPr>
            <a:r>
              <a:rPr lang="en-US" dirty="0"/>
              <a:t>Electromagnetism: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Electrical function of the heart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Mechanical Pumps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Heart is a pump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Fluid Dynamics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Blood is a fluid</a:t>
            </a:r>
          </a:p>
          <a:p>
            <a:pPr marL="0" lvl="0" indent="0">
              <a:buFontTx/>
              <a:buNone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This lab will hopefully have a few outcomes</a:t>
            </a:r>
          </a:p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Ideally this lab will: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 students focus on their health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Learn what EKG is and how it works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Learn how to maintain heart health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Learn impacts of not maintaining heart health</a:t>
            </a:r>
          </a:p>
          <a:p>
            <a:pPr marL="171450" indent="-171450">
              <a:buFontTx/>
              <a:buChar char="-"/>
            </a:pPr>
            <a:r>
              <a:rPr lang="en-US" dirty="0"/>
              <a:t>Help non-physics students develop an interest in physics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See how physics applies to everyday life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Learn skills from physics to improve their own skills</a:t>
            </a:r>
          </a:p>
          <a:p>
            <a:pPr marL="0" lvl="0" indent="0">
              <a:buFontTx/>
              <a:buNone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I hope this inspired you in some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0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job this year was to write a lab that appeals to non-physics majors</a:t>
            </a:r>
          </a:p>
          <a:p>
            <a:endParaRPr lang="en-US" dirty="0"/>
          </a:p>
          <a:p>
            <a:r>
              <a:rPr lang="en-US" dirty="0"/>
              <a:t>Biology students at NAU are required to take a physics lab for their degree</a:t>
            </a:r>
          </a:p>
          <a:p>
            <a:endParaRPr lang="en-US" dirty="0"/>
          </a:p>
          <a:p>
            <a:r>
              <a:rPr lang="en-US" dirty="0"/>
              <a:t>Traditional mechanics doesn’t have obvious applications to biology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acceleration of a cart going down a ramp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What does that have to do with biology?</a:t>
            </a:r>
          </a:p>
          <a:p>
            <a:r>
              <a:rPr lang="en-US" dirty="0"/>
              <a:t>-   Can be difficult for them to be interested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 order to do this, I served as the Lab Assistant for the first year physics labs&gt;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9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lab assistant I did the following things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 built 12 sets of 3 different labs each week – PHY 111, PHY 161, PHY 112/262</a:t>
            </a:r>
          </a:p>
          <a:p>
            <a:pPr marL="171450" indent="-171450">
              <a:buFontTx/>
              <a:buChar char="-"/>
            </a:pPr>
            <a:r>
              <a:rPr lang="en-US" dirty="0"/>
              <a:t>I am rewriting the current lab manuals we have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They need clearer instructions and pictures – interpreting them was difficult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Include example with picture of set up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Putting the labs into a digital format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Easily accessible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Labs available online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What could cause that?</a:t>
            </a:r>
          </a:p>
          <a:p>
            <a:pPr marL="0" lvl="0" indent="0">
              <a:buFontTx/>
              <a:buNone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Doing all this allowed me to *make*an additional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 dirty="0"/>
              <a:t>The lab was a set of EKG labs originally written by PASCO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Adapting an EKG lab from PASCO labs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EKG, also known as ECG, stands for electrocardiogram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An electrocardiogram measures the electrical signal of the heart</a:t>
            </a:r>
          </a:p>
          <a:p>
            <a:pPr marL="1085850" lvl="2" indent="-171450">
              <a:buFontTx/>
              <a:buChar char="-"/>
            </a:pPr>
            <a:r>
              <a:rPr lang="en-US" dirty="0"/>
              <a:t>We can determine if a heart isn’t working properly from the signals</a:t>
            </a:r>
          </a:p>
          <a:p>
            <a:pPr marL="0" lvl="0" indent="0">
              <a:buFontTx/>
              <a:buNone/>
            </a:pPr>
            <a:r>
              <a:rPr lang="en-US" dirty="0"/>
              <a:t>Explain layout of the graph: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P wave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R wave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Q wave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S wave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T wave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PR Interval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QRS Complex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QT Interval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Ultimately the lab became a 3 part lab showing different aspects of the EKG</a:t>
            </a:r>
          </a:p>
          <a:p>
            <a:pPr marL="171450" lvl="0" indent="-171450">
              <a:buFontTx/>
              <a:buChar char="-"/>
            </a:pPr>
            <a:endParaRPr lang="en-US" dirty="0"/>
          </a:p>
          <a:p>
            <a:pPr marL="0" lvl="0" indent="0">
              <a:buFontTx/>
              <a:buNone/>
            </a:pPr>
            <a:endParaRPr lang="en-US" dirty="0"/>
          </a:p>
          <a:p>
            <a:pPr marL="0" lv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sections are:</a:t>
            </a:r>
          </a:p>
          <a:p>
            <a:pPr marL="228600" indent="-228600">
              <a:buAutoNum type="arabicPeriod"/>
            </a:pPr>
            <a:r>
              <a:rPr lang="en-US" dirty="0"/>
              <a:t>Electrical Waves of the Heart</a:t>
            </a:r>
          </a:p>
          <a:p>
            <a:pPr marL="228600" indent="-228600">
              <a:buAutoNum type="arabicPeriod"/>
            </a:pPr>
            <a:r>
              <a:rPr lang="en-US" dirty="0"/>
              <a:t>Factors that affect the Heart</a:t>
            </a:r>
          </a:p>
          <a:p>
            <a:pPr marL="228600" indent="-228600">
              <a:buAutoNum type="arabicPeriod"/>
            </a:pPr>
            <a:r>
              <a:rPr lang="en-US" dirty="0"/>
              <a:t>Heart Rate Recovery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Questions students will answer: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What does an EKG show about heart activity?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How does the heart respond to exercise?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How does heart activity before exercise compare to after exercise?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- other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first section of the lab is called Electrical Waves of the Heart</a:t>
            </a:r>
          </a:p>
          <a:p>
            <a:pPr marL="0" indent="0">
              <a:buNone/>
            </a:pPr>
            <a:r>
              <a:rPr lang="en-US" dirty="0"/>
              <a:t>Objectives: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Students will learn what an EKG is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What its purpose is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Get hooked up to mini EKG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Plot signal vs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9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second section is Factors that affect the Heart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Expansion of previous section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Use results from first section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Jumping jacks/jog for 30 sec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Measure and plot electrical signal vs time again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Compare graphs from rest to exercise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Picture shows example of what student would see</a:t>
            </a:r>
          </a:p>
          <a:p>
            <a:pPr marL="0" lvl="0" indent="0">
              <a:buFontTx/>
              <a:buNone/>
            </a:pPr>
            <a:r>
              <a:rPr lang="en-US" dirty="0"/>
              <a:t>- Note differences between this and last picture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7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third section, Heart Rate Recovery: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Expansion of previous two sections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Use results from earlier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Measure and plot electrical signal vs time after resting period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Can see how long it takes to return to original resting results</a:t>
            </a:r>
          </a:p>
          <a:p>
            <a:endParaRPr lang="en-US" dirty="0"/>
          </a:p>
          <a:p>
            <a:r>
              <a:rPr lang="en-US" dirty="0"/>
              <a:t>Picture shows example of what a student would see</a:t>
            </a:r>
          </a:p>
          <a:p>
            <a:pPr marL="171450" indent="-171450">
              <a:buFontTx/>
              <a:buChar char="-"/>
            </a:pPr>
            <a:r>
              <a:rPr lang="en-US" dirty="0"/>
              <a:t>Highlights differences between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The equipment we will be using is </a:t>
            </a:r>
            <a:r>
              <a:rPr lang="en-US"/>
              <a:t>as follows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equipment will be used for this lab:</a:t>
            </a:r>
          </a:p>
          <a:p>
            <a:pPr marL="171450" indent="-171450">
              <a:buFontTx/>
              <a:buChar char="-"/>
            </a:pPr>
            <a:r>
              <a:rPr lang="en-US" dirty="0"/>
              <a:t>PASCO SPARK LXi2 Datalogger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This is where the data will be loaded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PASCO PASport EKG Sensor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This detects the EKG signals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Black, green, red sensors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PASCO EKG Sensor Electrode Patches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Picks up electrical sensors from the body</a:t>
            </a:r>
          </a:p>
          <a:p>
            <a:pPr marL="0" lvl="0" indent="0">
              <a:buFontTx/>
              <a:buNone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The picture on the right shows how the equipment is set up</a:t>
            </a:r>
          </a:p>
          <a:p>
            <a:pPr marL="0" lvl="0" indent="0">
              <a:buFontTx/>
              <a:buNone/>
            </a:pPr>
            <a:endParaRPr lang="en-US" dirty="0"/>
          </a:p>
          <a:p>
            <a:pPr marL="0" lvl="0" indent="0">
              <a:buFontTx/>
              <a:buNone/>
            </a:pPr>
            <a:r>
              <a:rPr lang="en-US" dirty="0"/>
              <a:t>This lab will accomplish a few objectives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CD618-C115-4248-B067-136380C4D8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4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4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00" y="1536633"/>
            <a:ext cx="11360800" cy="2781367"/>
          </a:xfrm>
        </p:spPr>
        <p:txBody>
          <a:bodyPr anchor="ctr">
            <a:normAutofit/>
          </a:bodyPr>
          <a:lstStyle>
            <a:lvl1pPr>
              <a:defRPr sz="3000">
                <a:latin typeface="+mj-lt"/>
              </a:defRPr>
            </a:lvl1pPr>
            <a:lvl2pPr>
              <a:defRPr sz="3000"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86E1-E642-48C5-AAE2-A30989FA2AAF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B8E9-DA66-4C5D-8F8F-72063499A4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22C6C-7915-4FE3-8BC2-C7A7722F6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11" y="5781975"/>
            <a:ext cx="650241" cy="868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783A53-C550-4E24-B023-D63A3957B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5952000"/>
            <a:ext cx="742639" cy="5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4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5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8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3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0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2800"/>
              <a:buFont typeface="Helvetica Neue"/>
              <a:buNone/>
              <a:defRPr sz="2800" b="1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2800"/>
              <a:buFont typeface="Helvetica Neue"/>
              <a:buNone/>
              <a:defRPr sz="2800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2800"/>
              <a:buFont typeface="Helvetica Neue"/>
              <a:buNone/>
              <a:defRPr sz="2800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2800"/>
              <a:buFont typeface="Helvetica Neue"/>
              <a:buNone/>
              <a:defRPr sz="2800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2800"/>
              <a:buFont typeface="Helvetica Neue"/>
              <a:buNone/>
              <a:defRPr sz="2800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2800"/>
              <a:buFont typeface="Helvetica Neue"/>
              <a:buNone/>
              <a:defRPr sz="2800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2800"/>
              <a:buFont typeface="Helvetica Neue"/>
              <a:buNone/>
              <a:defRPr sz="2800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2800"/>
              <a:buFont typeface="Helvetica Neue"/>
              <a:buNone/>
              <a:defRPr sz="2800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2800"/>
              <a:buFont typeface="Helvetica Neue"/>
              <a:buNone/>
              <a:defRPr sz="2800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1800"/>
              <a:buFont typeface="Helvetica Neue"/>
              <a:buChar char="●"/>
              <a:defRPr sz="1800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1400"/>
              <a:buFont typeface="Helvetica Neue"/>
              <a:buChar char="○"/>
              <a:defRPr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1400"/>
              <a:buFont typeface="Helvetica Neue"/>
              <a:buChar char="■"/>
              <a:defRPr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1400"/>
              <a:buFont typeface="Helvetica Neue"/>
              <a:buChar char="●"/>
              <a:defRPr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1400"/>
              <a:buFont typeface="Helvetica Neue"/>
              <a:buChar char="○"/>
              <a:defRPr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1400"/>
              <a:buFont typeface="Helvetica Neue"/>
              <a:buChar char="■"/>
              <a:defRPr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1400"/>
              <a:buFont typeface="Helvetica Neue"/>
              <a:buChar char="●"/>
              <a:defRPr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1400"/>
              <a:buFont typeface="Helvetica Neue"/>
              <a:buChar char="○"/>
              <a:defRPr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090D"/>
              </a:buClr>
              <a:buSzPts val="1400"/>
              <a:buFont typeface="Helvetica Neue"/>
              <a:buChar char="■"/>
              <a:defRPr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>
              <a:buNone/>
              <a:defRPr sz="1333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>
              <a:buNone/>
              <a:defRPr sz="1333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>
              <a:buNone/>
              <a:defRPr sz="1333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>
              <a:buNone/>
              <a:defRPr sz="1333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>
              <a:buNone/>
              <a:defRPr sz="1333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>
              <a:buNone/>
              <a:defRPr sz="1333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>
              <a:buNone/>
              <a:defRPr sz="1333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>
              <a:buNone/>
              <a:defRPr sz="1333">
                <a:solidFill>
                  <a:srgbClr val="4B090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F1DCB8E9-DA66-4C5D-8F8F-72063499A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593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1C3B-A489-47B5-9F71-27BD2C6D4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2137"/>
            <a:ext cx="9144000" cy="919163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Having a Heart for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EF9CE-CAD4-4DFB-8F5C-3104A34A1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5981"/>
            <a:ext cx="9144000" cy="72933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Experiments are for Everyone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D8FA4-1CFA-4900-973E-8BD5249861B6}"/>
              </a:ext>
            </a:extLst>
          </p:cNvPr>
          <p:cNvSpPr txBox="1"/>
          <p:nvPr/>
        </p:nvSpPr>
        <p:spPr>
          <a:xfrm>
            <a:off x="4744508" y="3429000"/>
            <a:ext cx="27029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April Meadows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6DA79-A8DE-4225-80D3-FD4EB451B15F}"/>
              </a:ext>
            </a:extLst>
          </p:cNvPr>
          <p:cNvSpPr txBox="1"/>
          <p:nvPr/>
        </p:nvSpPr>
        <p:spPr>
          <a:xfrm flipH="1">
            <a:off x="3622769" y="5428177"/>
            <a:ext cx="4946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4B090D"/>
                </a:solidFill>
              </a:rPr>
              <a:t>NAU NASA Space Grant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FC048-B872-472C-B187-88CBB82E4E92}"/>
              </a:ext>
            </a:extLst>
          </p:cNvPr>
          <p:cNvSpPr txBox="1"/>
          <p:nvPr/>
        </p:nvSpPr>
        <p:spPr>
          <a:xfrm>
            <a:off x="4586612" y="3973759"/>
            <a:ext cx="3018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Mentored by John Kistler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4768D9-8329-44B9-927C-1BC53671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6" y="5300901"/>
            <a:ext cx="1659436" cy="1179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39E2EC-8419-438B-B6E5-82C65074D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31" y="4670703"/>
            <a:ext cx="1549773" cy="20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9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6CA2-A4A0-4DA8-9AEF-E6AEC2C5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and Future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4B4F-FF58-4E84-9BDC-FABDEDF19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11360800" cy="411465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Primary focus is learning to measure a variable against time and to interpret graphs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Ideally the lab will be expanded:</a:t>
            </a:r>
          </a:p>
          <a:p>
            <a:pPr lvl="1"/>
            <a:r>
              <a:rPr lang="en-US" dirty="0"/>
              <a:t>Electromagnetism</a:t>
            </a:r>
          </a:p>
          <a:p>
            <a:pPr lvl="1"/>
            <a:r>
              <a:rPr lang="en-US" dirty="0"/>
              <a:t>Mechanical Pumps</a:t>
            </a:r>
          </a:p>
          <a:p>
            <a:pPr lvl="1"/>
            <a:r>
              <a:rPr lang="en-US" dirty="0"/>
              <a:t>Fluid Dynamics</a:t>
            </a:r>
          </a:p>
        </p:txBody>
      </p:sp>
    </p:spTree>
    <p:extLst>
      <p:ext uri="{BB962C8B-B14F-4D97-AF65-F5344CB8AC3E}">
        <p14:creationId xmlns:p14="http://schemas.microsoft.com/office/powerpoint/2010/main" val="380602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7B53-0B21-4F01-B8CB-B34DF964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5D7D2-0C75-418C-A641-F63A1F1F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5680400" cy="2781367"/>
          </a:xfrm>
        </p:spPr>
        <p:txBody>
          <a:bodyPr/>
          <a:lstStyle/>
          <a:p>
            <a:pPr marL="114300" indent="0">
              <a:spcAft>
                <a:spcPts val="1800"/>
              </a:spcAft>
              <a:buNone/>
            </a:pPr>
            <a:r>
              <a:rPr lang="en-US" dirty="0"/>
              <a:t>Inspire students to:</a:t>
            </a:r>
          </a:p>
          <a:p>
            <a:pPr>
              <a:spcAft>
                <a:spcPts val="1800"/>
              </a:spcAft>
            </a:pPr>
            <a:r>
              <a:rPr lang="en-US" dirty="0"/>
              <a:t>Be health focused</a:t>
            </a:r>
          </a:p>
          <a:p>
            <a:pPr>
              <a:spcAft>
                <a:spcPts val="1800"/>
              </a:spcAft>
            </a:pPr>
            <a:r>
              <a:rPr lang="en-US" dirty="0"/>
              <a:t>Have an interest in physics</a:t>
            </a:r>
          </a:p>
        </p:txBody>
      </p:sp>
      <p:pic>
        <p:nvPicPr>
          <p:cNvPr id="5" name="Graphic 4" descr="Heart with pulse">
            <a:extLst>
              <a:ext uri="{FF2B5EF4-FFF2-40B4-BE49-F238E27FC236}">
                <a16:creationId xmlns:a16="http://schemas.microsoft.com/office/drawing/2014/main" id="{824C23F8-7E98-46B6-A5B7-4D13AA140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7776" y="1324617"/>
            <a:ext cx="3205397" cy="32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7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7B71-2324-4952-8DE3-FE5ED5B2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369073"/>
            <a:ext cx="11360800" cy="2119854"/>
          </a:xfrm>
        </p:spPr>
        <p:txBody>
          <a:bodyPr/>
          <a:lstStyle/>
          <a:p>
            <a:pPr algn="ctr"/>
            <a:r>
              <a:rPr lang="en-US" dirty="0"/>
              <a:t>Thank you for listening!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1052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1286-DE23-44AA-99D7-0D8C9A7E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A6C8-B290-42C6-AEF3-93A77D8D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11360800" cy="15663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>
                <a:latin typeface="+mj-lt"/>
              </a:rPr>
              <a:t>Write a physics lab that appeals to non-physics majors</a:t>
            </a:r>
            <a:r>
              <a:rPr lang="en-US" sz="3067" dirty="0">
                <a:latin typeface="+mj-lt"/>
              </a:rPr>
              <a:t>, specifically Biology majors</a:t>
            </a:r>
            <a:endParaRPr lang="en-US" sz="3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43DE3-1B49-4E4F-9A5C-5AEFD7106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0" b="25945"/>
          <a:stretch/>
        </p:blipFill>
        <p:spPr>
          <a:xfrm>
            <a:off x="2676180" y="3102965"/>
            <a:ext cx="6839639" cy="25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9E90-D905-41C5-BBC0-C79D20A4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AF813-D07A-415C-A69B-2F6BC353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2"/>
            <a:ext cx="5250682" cy="4144640"/>
          </a:xfrm>
        </p:spPr>
        <p:txBody>
          <a:bodyPr>
            <a:normAutofit/>
          </a:bodyPr>
          <a:lstStyle/>
          <a:p>
            <a:pPr marL="114300" indent="0">
              <a:spcAft>
                <a:spcPts val="1800"/>
              </a:spcAft>
              <a:buNone/>
            </a:pPr>
            <a:r>
              <a:rPr lang="en-US" dirty="0"/>
              <a:t>Lab Assistant:</a:t>
            </a:r>
          </a:p>
          <a:p>
            <a:pPr>
              <a:spcAft>
                <a:spcPts val="1800"/>
              </a:spcAft>
            </a:pPr>
            <a:r>
              <a:rPr lang="en-US" dirty="0"/>
              <a:t>Build weekly labs for first year physics students</a:t>
            </a:r>
          </a:p>
          <a:p>
            <a:pPr>
              <a:spcAft>
                <a:spcPts val="1800"/>
              </a:spcAft>
            </a:pPr>
            <a:r>
              <a:rPr lang="en-US" dirty="0"/>
              <a:t>Rewrite and digitize current labs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C116C0-62EB-419F-92A4-3CA69C137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88" y="784267"/>
            <a:ext cx="4068254" cy="52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3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0144-0AD8-4CEF-B4BD-C0B36AB8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EC69-108E-42A2-9DD8-EC78B286F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6434905" cy="4728000"/>
          </a:xfrm>
        </p:spPr>
        <p:txBody>
          <a:bodyPr>
            <a:noAutofit/>
          </a:bodyPr>
          <a:lstStyle/>
          <a:p>
            <a:pPr marL="114300" indent="0">
              <a:spcAft>
                <a:spcPts val="2400"/>
              </a:spcAft>
              <a:buNone/>
            </a:pPr>
            <a:r>
              <a:rPr lang="en-US" sz="3000" dirty="0">
                <a:latin typeface="+mj-lt"/>
              </a:rPr>
              <a:t>Adapt EKG labs from PASCO</a:t>
            </a:r>
          </a:p>
          <a:p>
            <a:pPr>
              <a:spcAft>
                <a:spcPts val="2400"/>
              </a:spcAft>
            </a:pPr>
            <a:r>
              <a:rPr lang="en-US" dirty="0">
                <a:latin typeface="+mj-lt"/>
              </a:rPr>
              <a:t>EKG or ECG stands for </a:t>
            </a:r>
            <a:r>
              <a:rPr lang="en-US" b="1" u="sng" dirty="0">
                <a:latin typeface="+mj-lt"/>
              </a:rPr>
              <a:t>electrocardiogram</a:t>
            </a:r>
          </a:p>
          <a:p>
            <a:pPr>
              <a:spcAft>
                <a:spcPts val="2400"/>
              </a:spcAft>
            </a:pPr>
            <a:r>
              <a:rPr lang="en-US" sz="3000" dirty="0">
                <a:latin typeface="+mj-lt"/>
              </a:rPr>
              <a:t>An electrocardiogram measures the electrical signal of the heart over time.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EB8D15-85DB-493F-898D-8735302861EA}"/>
              </a:ext>
            </a:extLst>
          </p:cNvPr>
          <p:cNvGrpSpPr/>
          <p:nvPr/>
        </p:nvGrpSpPr>
        <p:grpSpPr>
          <a:xfrm>
            <a:off x="7388568" y="4401123"/>
            <a:ext cx="3383279" cy="1763601"/>
            <a:chOff x="7609902" y="4224683"/>
            <a:chExt cx="2908300" cy="15141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C4476A-59D5-4C52-809A-89F1E7214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902" y="4224683"/>
              <a:ext cx="2908300" cy="127635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388973-77FC-4A03-9D86-0B67C5F4C788}"/>
                </a:ext>
              </a:extLst>
            </p:cNvPr>
            <p:cNvSpPr txBox="1"/>
            <p:nvPr/>
          </p:nvSpPr>
          <p:spPr>
            <a:xfrm>
              <a:off x="7609902" y="5501033"/>
              <a:ext cx="2908299" cy="237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PASCO Labs – Factors that Affect the Heart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215A06-F8FA-42B8-8D46-EF5653E02A20}"/>
              </a:ext>
            </a:extLst>
          </p:cNvPr>
          <p:cNvGrpSpPr/>
          <p:nvPr/>
        </p:nvGrpSpPr>
        <p:grpSpPr>
          <a:xfrm>
            <a:off x="7356255" y="593367"/>
            <a:ext cx="3415593" cy="3566160"/>
            <a:chOff x="7100007" y="364265"/>
            <a:chExt cx="3415593" cy="35661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E9DB55-B026-4878-B7F9-80EE71776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758" t="-1" r="-85" b="-14540"/>
            <a:stretch/>
          </p:blipFill>
          <p:spPr>
            <a:xfrm>
              <a:off x="7132320" y="364265"/>
              <a:ext cx="3383280" cy="356616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33261D-3B8A-4F10-9C1F-82645B825A2C}"/>
                </a:ext>
              </a:extLst>
            </p:cNvPr>
            <p:cNvSpPr txBox="1"/>
            <p:nvPr/>
          </p:nvSpPr>
          <p:spPr>
            <a:xfrm>
              <a:off x="7793944" y="3516796"/>
              <a:ext cx="23301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</a:rPr>
                <a:t>Time (seconds)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C01032-716F-4866-9616-9EC3DE790041}"/>
                </a:ext>
              </a:extLst>
            </p:cNvPr>
            <p:cNvSpPr txBox="1"/>
            <p:nvPr/>
          </p:nvSpPr>
          <p:spPr>
            <a:xfrm rot="10800000">
              <a:off x="7100007" y="742338"/>
              <a:ext cx="492443" cy="23573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</a:rPr>
                <a:t>Voltage (microvolts)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19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69F11-EA06-4942-8A12-8436F606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3C354-0DF6-4875-BB6B-F87BAE89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5680400" cy="4039708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ts val="4000"/>
              </a:lnSpc>
              <a:spcAft>
                <a:spcPts val="1200"/>
              </a:spcAft>
              <a:buNone/>
            </a:pPr>
            <a:r>
              <a:rPr lang="en-US" dirty="0"/>
              <a:t>Three EKG labs from PASCO’s lab archive were selected and put together into one lab with three part:</a:t>
            </a:r>
          </a:p>
          <a:p>
            <a:pPr marL="5715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sz="2400" dirty="0"/>
              <a:t>Electrical Activity of the Heart</a:t>
            </a:r>
          </a:p>
          <a:p>
            <a:pPr marL="5715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sz="2400" dirty="0"/>
              <a:t>Factors That Affect the Heart</a:t>
            </a:r>
          </a:p>
          <a:p>
            <a:pPr marL="571500" indent="-457200">
              <a:lnSpc>
                <a:spcPct val="120000"/>
              </a:lnSpc>
              <a:spcAft>
                <a:spcPts val="1200"/>
              </a:spcAft>
              <a:buAutoNum type="arabicPeriod"/>
            </a:pPr>
            <a:r>
              <a:rPr lang="en-US" sz="2400" dirty="0"/>
              <a:t>Heart Rate Recovery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B306C-50FE-4547-946F-291791004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86" y="593367"/>
            <a:ext cx="4294111" cy="55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1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6107-463E-4898-8D5C-CDBDCB10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Electrical Activity of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4A856-FFC0-4464-880D-FB90FAF7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4770997" cy="4084678"/>
          </a:xfrm>
        </p:spPr>
        <p:txBody>
          <a:bodyPr>
            <a:normAutofit fontScale="85000" lnSpcReduction="10000"/>
          </a:bodyPr>
          <a:lstStyle/>
          <a:p>
            <a:pPr marL="114300" indent="0">
              <a:lnSpc>
                <a:spcPct val="160000"/>
              </a:lnSpc>
              <a:buNone/>
            </a:pPr>
            <a:r>
              <a:rPr lang="en-US" dirty="0"/>
              <a:t>Objectives:</a:t>
            </a:r>
          </a:p>
          <a:p>
            <a:pPr>
              <a:lnSpc>
                <a:spcPct val="160000"/>
              </a:lnSpc>
            </a:pPr>
            <a:r>
              <a:rPr lang="en-US" dirty="0"/>
              <a:t>Learn what an EKG is</a:t>
            </a:r>
          </a:p>
          <a:p>
            <a:pPr>
              <a:lnSpc>
                <a:spcPct val="160000"/>
              </a:lnSpc>
            </a:pPr>
            <a:r>
              <a:rPr lang="en-US" dirty="0"/>
              <a:t>Learn an EKG’s purpose</a:t>
            </a:r>
          </a:p>
          <a:p>
            <a:pPr>
              <a:lnSpc>
                <a:spcPct val="160000"/>
              </a:lnSpc>
            </a:pPr>
            <a:r>
              <a:rPr lang="en-US" dirty="0"/>
              <a:t>Practice taking timed measurements</a:t>
            </a:r>
          </a:p>
          <a:p>
            <a:pPr>
              <a:lnSpc>
                <a:spcPct val="160000"/>
              </a:lnSpc>
            </a:pPr>
            <a:r>
              <a:rPr lang="en-US" dirty="0"/>
              <a:t>Plot a variable against time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574D20-90D2-4061-A27B-C091A922F76A}"/>
              </a:ext>
            </a:extLst>
          </p:cNvPr>
          <p:cNvGrpSpPr/>
          <p:nvPr/>
        </p:nvGrpSpPr>
        <p:grpSpPr>
          <a:xfrm>
            <a:off x="5066674" y="1536633"/>
            <a:ext cx="6709726" cy="4135682"/>
            <a:chOff x="5066673" y="1716061"/>
            <a:chExt cx="6709726" cy="4135682"/>
          </a:xfrm>
          <a:solidFill>
            <a:schemeClr val="bg1"/>
          </a:solidFill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5A223F-355C-4679-BE97-8810130F6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674" y="1716061"/>
              <a:ext cx="6709725" cy="3827904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9B833B-F4C7-4AAA-92C8-15C69D346B87}"/>
                </a:ext>
              </a:extLst>
            </p:cNvPr>
            <p:cNvSpPr txBox="1"/>
            <p:nvPr/>
          </p:nvSpPr>
          <p:spPr>
            <a:xfrm>
              <a:off x="5066673" y="5543966"/>
              <a:ext cx="670972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PASCO Labs – Electrical Waves of the Heart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26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B1B4D-EA89-4C24-8E93-B775D209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Factors That Affect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8ABD-8CC3-4A80-8DD5-DAA99D6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6045161" cy="4264560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600" dirty="0"/>
              <a:t>Objectives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Expand upon previous section using collected data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Measure  and record electrical activity again after 30 seconds of exercise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Compare data from first trial and note differences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4577B7-2D7B-4C48-B617-B73393E18570}"/>
              </a:ext>
            </a:extLst>
          </p:cNvPr>
          <p:cNvGrpSpPr/>
          <p:nvPr/>
        </p:nvGrpSpPr>
        <p:grpSpPr>
          <a:xfrm>
            <a:off x="6460760" y="1695036"/>
            <a:ext cx="5341340" cy="3865567"/>
            <a:chOff x="6460760" y="1695036"/>
            <a:chExt cx="5341340" cy="3865567"/>
          </a:xfrm>
          <a:solidFill>
            <a:schemeClr val="bg1"/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A221EC-09E4-4ED9-9D66-D29DD451F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762" y="1695036"/>
              <a:ext cx="5341338" cy="3557789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099DE5-5B13-4B32-8F31-5FA244D54866}"/>
                </a:ext>
              </a:extLst>
            </p:cNvPr>
            <p:cNvSpPr txBox="1"/>
            <p:nvPr/>
          </p:nvSpPr>
          <p:spPr>
            <a:xfrm>
              <a:off x="6460760" y="5252826"/>
              <a:ext cx="531563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PASCO Labs – Factors That Affect the Heart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93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0225-9DF9-4C73-ABCA-2185F4ED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+mj-lt"/>
              </a:rPr>
              <a:t>Heart Rate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3F2AB-D47A-4C6C-88EC-AF1ACA5C6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1" y="1536633"/>
            <a:ext cx="5175730" cy="4039708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/>
              <a:t>Objectives</a:t>
            </a:r>
          </a:p>
          <a:p>
            <a:r>
              <a:rPr lang="en-US" dirty="0"/>
              <a:t>Expand upon previous two sections using collected data</a:t>
            </a:r>
          </a:p>
          <a:p>
            <a:r>
              <a:rPr lang="en-US" dirty="0"/>
              <a:t>Measure and record electrical activity again after a certain period of rest after exercise</a:t>
            </a:r>
          </a:p>
          <a:p>
            <a:r>
              <a:rPr lang="en-US" dirty="0"/>
              <a:t>Compare data from previous few trials and note differences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4DCDCB-0072-4EC3-BFBC-1DD81353C5BE}"/>
              </a:ext>
            </a:extLst>
          </p:cNvPr>
          <p:cNvGrpSpPr/>
          <p:nvPr/>
        </p:nvGrpSpPr>
        <p:grpSpPr>
          <a:xfrm>
            <a:off x="5711251" y="1536633"/>
            <a:ext cx="5885266" cy="3826211"/>
            <a:chOff x="5711251" y="1536633"/>
            <a:chExt cx="5885266" cy="3826211"/>
          </a:xfrm>
          <a:solidFill>
            <a:schemeClr val="bg1"/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FDFCF4-DA6C-42E2-A915-2FCC7F0E3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252" y="1536633"/>
              <a:ext cx="5885265" cy="3518434"/>
            </a:xfrm>
            <a:prstGeom prst="rect">
              <a:avLst/>
            </a:prstGeom>
            <a:grpFill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ACA887-4B01-4067-A734-5FC5715CEB6F}"/>
                </a:ext>
              </a:extLst>
            </p:cNvPr>
            <p:cNvSpPr txBox="1"/>
            <p:nvPr/>
          </p:nvSpPr>
          <p:spPr>
            <a:xfrm>
              <a:off x="5711251" y="5055067"/>
              <a:ext cx="5885265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PASCO Labs – Heart Rate Recovery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53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1D549-DB38-42EA-BBE0-A7A72500F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75" y="2001832"/>
            <a:ext cx="3183780" cy="1237491"/>
          </a:xfr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8797EC-2C47-473C-AC07-5B2E7AFD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and Set Up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8B76FC-F2F0-4402-ABB2-CDE32F5FCCFD}"/>
              </a:ext>
            </a:extLst>
          </p:cNvPr>
          <p:cNvGrpSpPr/>
          <p:nvPr/>
        </p:nvGrpSpPr>
        <p:grpSpPr>
          <a:xfrm>
            <a:off x="7663811" y="1356967"/>
            <a:ext cx="4169842" cy="4203486"/>
            <a:chOff x="6926601" y="593366"/>
            <a:chExt cx="4169842" cy="4203486"/>
          </a:xfrm>
          <a:solidFill>
            <a:schemeClr val="bg1"/>
          </a:solidFill>
        </p:grpSpPr>
        <p:pic>
          <p:nvPicPr>
            <p:cNvPr id="1026" name="Picture 2" descr="https://lh3.googleusercontent.com/ygsQec-mAIZ9YlX-ku2V3ctxjj5__pZW2aIKu-3MmMvMOFzXZ3qfS-8SDy66sP7-MbnUPX9CTyKLPBWuquYr4ptAqAOtwrq1dpWqRMa-c_b00QG5s8moqUQdocmMjSZkvR1RkW3x">
              <a:extLst>
                <a:ext uri="{FF2B5EF4-FFF2-40B4-BE49-F238E27FC236}">
                  <a16:creationId xmlns:a16="http://schemas.microsoft.com/office/drawing/2014/main" id="{73B31A3C-D2E2-4192-90DB-0E213CB2B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601" y="593366"/>
              <a:ext cx="4169842" cy="4008613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F9F135-F7F4-4308-8953-F30351BC2384}"/>
                </a:ext>
              </a:extLst>
            </p:cNvPr>
            <p:cNvSpPr txBox="1"/>
            <p:nvPr/>
          </p:nvSpPr>
          <p:spPr>
            <a:xfrm>
              <a:off x="6926601" y="4487677"/>
              <a:ext cx="4169842" cy="3091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PASCO Labs – EKG setup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8887DF-012E-4152-B2B1-11499D145C06}"/>
              </a:ext>
            </a:extLst>
          </p:cNvPr>
          <p:cNvGrpSpPr/>
          <p:nvPr/>
        </p:nvGrpSpPr>
        <p:grpSpPr>
          <a:xfrm>
            <a:off x="4643730" y="3675013"/>
            <a:ext cx="1968812" cy="1975046"/>
            <a:chOff x="4416998" y="1757505"/>
            <a:chExt cx="1971588" cy="20926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1D9A22-598A-43F7-8613-A48E34F51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998" y="1757505"/>
              <a:ext cx="1971588" cy="160494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0D32E5-2E7C-491A-90FE-1BA795885657}"/>
                </a:ext>
              </a:extLst>
            </p:cNvPr>
            <p:cNvSpPr txBox="1"/>
            <p:nvPr/>
          </p:nvSpPr>
          <p:spPr>
            <a:xfrm>
              <a:off x="4416999" y="3274224"/>
              <a:ext cx="1971587" cy="5759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PASCO labs – EKG Sensor Patches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224064-6075-4351-8ED5-861842782D08}"/>
              </a:ext>
            </a:extLst>
          </p:cNvPr>
          <p:cNvGrpSpPr/>
          <p:nvPr/>
        </p:nvGrpSpPr>
        <p:grpSpPr>
          <a:xfrm>
            <a:off x="355639" y="1708735"/>
            <a:ext cx="3383280" cy="3490857"/>
            <a:chOff x="415600" y="1588063"/>
            <a:chExt cx="3383280" cy="3490857"/>
          </a:xfrm>
          <a:solidFill>
            <a:schemeClr val="bg1"/>
          </a:solidFill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1388F2-32B4-4F83-8D8C-B1E6AF6DF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5" t="2405" r="20598" b="2184"/>
            <a:stretch/>
          </p:blipFill>
          <p:spPr>
            <a:xfrm>
              <a:off x="415600" y="1588063"/>
              <a:ext cx="3383280" cy="3200400"/>
            </a:xfrm>
            <a:prstGeom prst="rect">
              <a:avLst/>
            </a:prstGeom>
            <a:grpFill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E9851C-2E50-43C0-93A2-0F61B639F657}"/>
                </a:ext>
              </a:extLst>
            </p:cNvPr>
            <p:cNvSpPr txBox="1"/>
            <p:nvPr/>
          </p:nvSpPr>
          <p:spPr>
            <a:xfrm>
              <a:off x="415600" y="4771143"/>
              <a:ext cx="338328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PASCO Labs – Spark LXi2 Datalogger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CEE31AA-0711-4ADA-9001-8D865464FA39}"/>
              </a:ext>
            </a:extLst>
          </p:cNvPr>
          <p:cNvSpPr txBox="1"/>
          <p:nvPr/>
        </p:nvSpPr>
        <p:spPr>
          <a:xfrm>
            <a:off x="4109475" y="3013024"/>
            <a:ext cx="31837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PASCO Labs – PASport EKG Sensor</a:t>
            </a:r>
          </a:p>
        </p:txBody>
      </p:sp>
    </p:spTree>
    <p:extLst>
      <p:ext uri="{BB962C8B-B14F-4D97-AF65-F5344CB8AC3E}">
        <p14:creationId xmlns:p14="http://schemas.microsoft.com/office/powerpoint/2010/main" val="2400648545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Red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Red Theme" id="{902064BB-084C-4A17-94C3-5F30B9FB9282}" vid="{6936BB6F-7610-4619-B4B6-C3742B0D7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 Red Theme</Template>
  <TotalTime>1624</TotalTime>
  <Words>968</Words>
  <Application>Microsoft Office PowerPoint</Application>
  <PresentationFormat>Widescreen</PresentationFormat>
  <Paragraphs>182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Helvetica Neue</vt:lpstr>
      <vt:lpstr>Arial</vt:lpstr>
      <vt:lpstr>Calibri</vt:lpstr>
      <vt:lpstr>Light Red Theme</vt:lpstr>
      <vt:lpstr>Having a Heart for Physics</vt:lpstr>
      <vt:lpstr>Purpose</vt:lpstr>
      <vt:lpstr>Preparation</vt:lpstr>
      <vt:lpstr>Project Goal</vt:lpstr>
      <vt:lpstr>Project Result</vt:lpstr>
      <vt:lpstr>Electrical Activity of the Heart</vt:lpstr>
      <vt:lpstr>Factors That Affect the Heart</vt:lpstr>
      <vt:lpstr>Heart Rate Recovery</vt:lpstr>
      <vt:lpstr>Equipment and Set Up</vt:lpstr>
      <vt:lpstr>Intended and Future Use</vt:lpstr>
      <vt:lpstr>Impact</vt:lpstr>
      <vt:lpstr>Thank you for listening!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April Meadows</dc:creator>
  <cp:lastModifiedBy>April Meadows</cp:lastModifiedBy>
  <cp:revision>32</cp:revision>
  <dcterms:created xsi:type="dcterms:W3CDTF">2022-04-08T07:02:07Z</dcterms:created>
  <dcterms:modified xsi:type="dcterms:W3CDTF">2022-04-19T19:07:29Z</dcterms:modified>
</cp:coreProperties>
</file>